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64" r:id="rId16"/>
  </p:sldIdLst>
  <p:sldSz cx="18288000" cy="10287000"/>
  <p:notesSz cx="6858000" cy="9144000"/>
  <p:embeddedFontLst>
    <p:embeddedFont>
      <p:font typeface="Pretendard Bold" panose="020B0600000101010101" charset="-127"/>
      <p:bold r:id="rId18"/>
    </p:embeddedFont>
    <p:embeddedFont>
      <p:font typeface="Pretendard Regular" panose="020B0600000101010101" charset="-127"/>
      <p:regular r:id="rId19"/>
    </p:embeddedFont>
    <p:embeddedFont>
      <p:font typeface="프리젠테이션 6 SemiBold" pitchFamily="2" charset="-127"/>
      <p:bold r:id="rId20"/>
    </p:embeddedFont>
    <p:embeddedFont>
      <p:font typeface="Pretendard SemiBold" panose="02000703000000020004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535"/>
    <a:srgbClr val="1B1B1B"/>
    <a:srgbClr val="74EFA4"/>
    <a:srgbClr val="6EDD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912" y="5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3FE97-B5EF-4867-9328-A6092FBA0DC1}" type="datetimeFigureOut">
              <a:rPr lang="ko-KR" altLang="en-US" smtClean="0"/>
              <a:t>2025-07-21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BB6E1-7F0F-4BD3-9A81-03CD42C223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784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BB6E1-7F0F-4BD3-9A81-03CD42C2237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15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DAB6A-1199-F98E-D634-687BA4E03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A9E3B51-3AD4-3FA4-BCA4-8F7B5C7E5B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199B6F-10BD-DCF1-BB5A-DB5BE6F94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7CD6AF-F256-6F95-1429-17B26FC975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BB6E1-7F0F-4BD3-9A81-03CD42C2237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285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728E7-352A-7B15-6054-3159BEBA5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BB932E-7085-98BD-DC54-60D5945A9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4F8853-AA9E-F4BE-36E7-0D4B0E5B1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35A5FE-F97C-F650-654B-2A29E5A5EF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BB6E1-7F0F-4BD3-9A81-03CD42C2237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E3BB-00A7-BFF1-2E88-4AE642C04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1324CA-11DD-C02B-3D50-935BBFFFF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D45845-AA5D-EC6C-CBBF-200C88301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EA6206-D33B-2B3A-BD38-2B4FD96A62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BB6E1-7F0F-4BD3-9A81-03CD42C2237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647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194F7-6BEA-258E-9B7C-707B98023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FCBB4D-0636-8E9A-DE73-731296CE0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636554-DB7C-4B9F-C8E2-04F953970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D4F6E1-8671-F5E5-79D9-94F300EB4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BB6E1-7F0F-4BD3-9A81-03CD42C2237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9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2.pn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5753100"/>
            <a:ext cx="4927600" cy="749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72300" y="5854700"/>
            <a:ext cx="4356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1B1B1B"/>
                </a:solidFill>
                <a:latin typeface="프리젠테이션 6 SemiBold" pitchFamily="2" charset="-127"/>
                <a:ea typeface="프리젠테이션 6 SemiBold" pitchFamily="2" charset="-127"/>
              </a:rPr>
              <a:t>6</a:t>
            </a:r>
            <a:r>
              <a:rPr lang="ko-KR" sz="3000" b="0" i="0" u="none" strike="noStrike" dirty="0">
                <a:solidFill>
                  <a:srgbClr val="1B1B1B"/>
                </a:solidFill>
                <a:latin typeface="프리젠테이션 6 SemiBold" pitchFamily="2" charset="-127"/>
                <a:ea typeface="프리젠테이션 6 SemiBold" pitchFamily="2" charset="-127"/>
              </a:rPr>
              <a:t>조</a:t>
            </a:r>
            <a:r>
              <a:rPr lang="en-US" sz="3000" b="0" i="0" u="none" strike="noStrike" dirty="0">
                <a:solidFill>
                  <a:srgbClr val="1B1B1B"/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sz="3000" b="0" i="0" u="none" strike="noStrike" dirty="0">
                <a:solidFill>
                  <a:srgbClr val="1B1B1B"/>
                </a:solidFill>
                <a:latin typeface="프리젠테이션 6 SemiBold" pitchFamily="2" charset="-127"/>
                <a:ea typeface="프리젠테이션 6 SemiBold" pitchFamily="2" charset="-127"/>
              </a:rPr>
              <a:t>처음이니까</a:t>
            </a:r>
            <a:r>
              <a:rPr lang="en-US" sz="3000" b="0" i="0" u="none" strike="noStrike" dirty="0">
                <a:solidFill>
                  <a:srgbClr val="1B1B1B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1B1B1B"/>
                </a:solidFill>
                <a:latin typeface="프리젠테이션 6 SemiBold" pitchFamily="2" charset="-127"/>
                <a:ea typeface="프리젠테이션 6 SemiBold" pitchFamily="2" charset="-127"/>
              </a:rPr>
              <a:t>천천히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45000" y="3759200"/>
            <a:ext cx="93980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FFFFFF"/>
                </a:solidFill>
                <a:latin typeface="Pretendard Regular"/>
              </a:rPr>
              <a:t>LX </a:t>
            </a:r>
            <a:r>
              <a:rPr lang="ko-KR" sz="3600" b="0" i="0" u="none" strike="noStrike" dirty="0">
                <a:solidFill>
                  <a:srgbClr val="FFFFFF"/>
                </a:solidFill>
                <a:ea typeface="Pretendard Regular"/>
              </a:rPr>
              <a:t>공간정보</a:t>
            </a:r>
            <a:r>
              <a:rPr lang="en-US" sz="36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600" b="0" i="0" u="none" strike="noStrike" dirty="0">
                <a:solidFill>
                  <a:srgbClr val="FFFFFF"/>
                </a:solidFill>
                <a:ea typeface="Pretendard Regular"/>
              </a:rPr>
              <a:t>아카데미</a:t>
            </a:r>
            <a:r>
              <a:rPr lang="en-US" sz="3600" b="0" i="0" u="none" strike="noStrike" dirty="0">
                <a:solidFill>
                  <a:srgbClr val="FFFFFF"/>
                </a:solidFill>
                <a:latin typeface="Pretendard Regular"/>
              </a:rPr>
              <a:t> 12</a:t>
            </a:r>
            <a:r>
              <a:rPr lang="ko-KR" sz="3600" b="0" i="0" u="none" strike="noStrike" dirty="0">
                <a:solidFill>
                  <a:srgbClr val="FFFFFF"/>
                </a:solidFill>
                <a:ea typeface="Pretendard Regular"/>
              </a:rPr>
              <a:t>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7100" y="4114800"/>
            <a:ext cx="164211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b="0" i="0" u="none" strike="noStrike" spc="-100" dirty="0">
                <a:solidFill>
                  <a:srgbClr val="FFFFFF"/>
                </a:solidFill>
                <a:latin typeface="Pretendard Bold"/>
              </a:rPr>
              <a:t>Java &amp; SQL </a:t>
            </a:r>
            <a:r>
              <a:rPr lang="ko-KR" sz="9000" b="0" i="0" u="none" strike="noStrike" spc="-100" dirty="0">
                <a:solidFill>
                  <a:srgbClr val="FFFFFF"/>
                </a:solidFill>
                <a:ea typeface="Pretendard Bold"/>
              </a:rPr>
              <a:t>프로젝트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600" y="6781800"/>
            <a:ext cx="16281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고영준</a:t>
            </a:r>
            <a:r>
              <a:rPr lang="en-US" sz="30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sz="3000" b="0" i="0" u="none" strike="noStrike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김준하</a:t>
            </a:r>
            <a:r>
              <a:rPr lang="en-US" sz="30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sz="30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박민호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57200"/>
            <a:ext cx="327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6</a:t>
            </a:r>
            <a:r>
              <a:rPr lang="ko-KR" sz="22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조</a:t>
            </a:r>
            <a:r>
              <a:rPr lang="en-US" sz="22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sz="22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처음이니까</a:t>
            </a:r>
            <a:r>
              <a:rPr lang="en-US" sz="22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천천히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049500" y="482600"/>
            <a:ext cx="222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Team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BE539E-2ABA-C434-9304-1A1D571F3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D8DDBDB-F261-584D-3198-99A8BEE8D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E9B29F7-F851-4701-AEEC-153EDE093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71FFE1C-E828-92F8-5CD1-5C6540AD9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B3E5A17-D1FC-C00E-BAEF-6AD1F9D1A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624C820A-8501-A4BF-A9BC-D5A8B810EA59}"/>
              </a:ext>
            </a:extLst>
          </p:cNvPr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657C3FB-5235-3664-E492-8FDFBCB63777}"/>
              </a:ext>
            </a:extLst>
          </p:cNvPr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1187075-D42D-07FA-1505-A3893DCFDEC3}"/>
              </a:ext>
            </a:extLst>
          </p:cNvPr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05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A24FD3B-A712-FEFC-5A8B-F0D9FC299034}"/>
              </a:ext>
            </a:extLst>
          </p:cNvPr>
          <p:cNvSpPr txBox="1"/>
          <p:nvPr/>
        </p:nvSpPr>
        <p:spPr>
          <a:xfrm>
            <a:off x="6388100" y="1612900"/>
            <a:ext cx="5511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개발</a:t>
            </a:r>
            <a:r>
              <a:rPr 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원칙</a:t>
            </a:r>
            <a:endParaRPr lang="ko-KR" sz="7200" b="0" i="0" u="none" strike="noStrike" spc="-100" dirty="0">
              <a:solidFill>
                <a:srgbClr val="70E89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475673B-94CF-2CFB-64FA-081B8424588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6ABE73E-CE7F-C517-F4A9-446F4A27C3B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718DBB75-B64A-8A3F-7695-BA5D73EC0D4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FFA4499F-71E2-7E0F-9184-33885A65753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8F8B877-0999-A019-5A3A-8118A58EDE51}"/>
              </a:ext>
            </a:extLst>
          </p:cNvPr>
          <p:cNvSpPr txBox="1"/>
          <p:nvPr/>
        </p:nvSpPr>
        <p:spPr>
          <a:xfrm>
            <a:off x="1297214" y="5673281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2. 일관된 코딩 컨벤션: </a:t>
            </a:r>
            <a:r>
              <a:rPr lang="ko-KR" altLang="en-US" sz="3200" dirty="0" err="1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camelCase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 표기법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07AEDB-6B6E-444F-2AA7-F5DCE4414425}"/>
              </a:ext>
            </a:extLst>
          </p:cNvPr>
          <p:cNvSpPr txBox="1"/>
          <p:nvPr/>
        </p:nvSpPr>
        <p:spPr>
          <a:xfrm>
            <a:off x="1297214" y="7144583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시스템 안정성 확보</a:t>
            </a:r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예외 처리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6479E2-5873-A05D-DF3F-9DD24D74EE45}"/>
              </a:ext>
            </a:extLst>
          </p:cNvPr>
          <p:cNvSpPr txBox="1"/>
          <p:nvPr/>
        </p:nvSpPr>
        <p:spPr>
          <a:xfrm>
            <a:off x="1282700" y="8615885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4.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코드 간결화</a:t>
            </a:r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공통 기능 모듈화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D46BD68-B262-1582-6110-98DB90D820EF}"/>
              </a:ext>
            </a:extLst>
          </p:cNvPr>
          <p:cNvSpPr/>
          <p:nvPr/>
        </p:nvSpPr>
        <p:spPr>
          <a:xfrm>
            <a:off x="7848600" y="3924300"/>
            <a:ext cx="9116786" cy="60452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A3CA7DB-1F5E-DEA9-56A5-3708648DD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6722" y="4142607"/>
            <a:ext cx="4544656" cy="57318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052DDAC-54D3-2C52-977C-662CFE8253F4}"/>
              </a:ext>
            </a:extLst>
          </p:cNvPr>
          <p:cNvSpPr txBox="1"/>
          <p:nvPr/>
        </p:nvSpPr>
        <p:spPr>
          <a:xfrm>
            <a:off x="11525387" y="7560585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프로그램 실행 </a:t>
            </a:r>
            <a:r>
              <a:rPr lang="ko-KR" altLang="en-US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메인</a:t>
            </a:r>
            <a:r>
              <a:rPr lang="en-US" altLang="ko-KR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class</a:t>
            </a:r>
            <a:endParaRPr lang="en-US" altLang="ko-KR" sz="18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D3DD09-89F1-DC61-73C1-AAC80A602D00}"/>
              </a:ext>
            </a:extLst>
          </p:cNvPr>
          <p:cNvSpPr txBox="1"/>
          <p:nvPr/>
        </p:nvSpPr>
        <p:spPr>
          <a:xfrm>
            <a:off x="11519944" y="8532031"/>
            <a:ext cx="3688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시스템 초기 설정</a:t>
            </a:r>
            <a:r>
              <a:rPr lang="en-US" altLang="ko-KR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메뉴 인터페이스 </a:t>
            </a:r>
            <a:r>
              <a:rPr lang="ko-KR" altLang="en-US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관리</a:t>
            </a:r>
            <a:endParaRPr lang="en-US" altLang="ko-KR" sz="18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7CAB05-7FCA-9561-D2E6-6248D5D0AB3A}"/>
              </a:ext>
            </a:extLst>
          </p:cNvPr>
          <p:cNvSpPr txBox="1"/>
          <p:nvPr/>
        </p:nvSpPr>
        <p:spPr>
          <a:xfrm>
            <a:off x="11525386" y="7877394"/>
            <a:ext cx="3118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DB</a:t>
            </a:r>
            <a:r>
              <a:rPr lang="ko-KR" altLang="en-US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를 사용한</a:t>
            </a:r>
            <a:r>
              <a:rPr lang="ko-KR" altLang="en-US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각 기능 관리</a:t>
            </a:r>
            <a:endParaRPr lang="en-US" altLang="ko-KR" sz="18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13EAB2-ACF0-0EF1-3BA8-8298DCA6491E}"/>
              </a:ext>
            </a:extLst>
          </p:cNvPr>
          <p:cNvSpPr txBox="1"/>
          <p:nvPr/>
        </p:nvSpPr>
        <p:spPr>
          <a:xfrm>
            <a:off x="11519944" y="8859985"/>
            <a:ext cx="3688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통계 데이터 정보 저장 관리</a:t>
            </a:r>
            <a:endParaRPr lang="en-US" altLang="ko-KR" sz="18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FA8AF1-C121-A96C-AD83-2502BFC25DE5}"/>
              </a:ext>
            </a:extLst>
          </p:cNvPr>
          <p:cNvSpPr txBox="1"/>
          <p:nvPr/>
        </p:nvSpPr>
        <p:spPr>
          <a:xfrm>
            <a:off x="11519944" y="8210285"/>
            <a:ext cx="3688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직원 정보 저장 관리</a:t>
            </a:r>
            <a:endParaRPr lang="en-US" altLang="ko-KR" sz="18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067ED0-08B4-A176-3AC2-2B2EF7C27DA7}"/>
              </a:ext>
            </a:extLst>
          </p:cNvPr>
          <p:cNvSpPr txBox="1"/>
          <p:nvPr/>
        </p:nvSpPr>
        <p:spPr>
          <a:xfrm>
            <a:off x="11525386" y="6855621"/>
            <a:ext cx="2966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properties file </a:t>
            </a:r>
            <a:r>
              <a:rPr lang="en-US" altLang="ko-KR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value </a:t>
            </a:r>
            <a:r>
              <a:rPr lang="ko-KR" altLang="en-US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반환</a:t>
            </a:r>
            <a:r>
              <a:rPr lang="en-US" altLang="ko-KR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989F80-FFC0-CBF4-BA49-52634DE8F723}"/>
              </a:ext>
            </a:extLst>
          </p:cNvPr>
          <p:cNvSpPr txBox="1"/>
          <p:nvPr/>
        </p:nvSpPr>
        <p:spPr>
          <a:xfrm>
            <a:off x="11525386" y="6522730"/>
            <a:ext cx="2813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en-US" altLang="ko-KR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SQL</a:t>
            </a:r>
            <a:r>
              <a:rPr lang="ko-KR" altLang="en-US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실행 결과 리스트 생성</a:t>
            </a:r>
            <a:endParaRPr lang="en-US" altLang="ko-KR" sz="18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2BA927-C92F-E924-E9FA-0A8D1B78372D}"/>
              </a:ext>
            </a:extLst>
          </p:cNvPr>
          <p:cNvSpPr txBox="1"/>
          <p:nvPr/>
        </p:nvSpPr>
        <p:spPr>
          <a:xfrm>
            <a:off x="11525387" y="7208389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DB</a:t>
            </a:r>
            <a:r>
              <a:rPr lang="ko-KR" altLang="en-US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연결</a:t>
            </a:r>
            <a:r>
              <a:rPr lang="en-US" altLang="ko-KR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종료 기능 관리</a:t>
            </a:r>
            <a:endParaRPr lang="en-US" altLang="ko-KR" sz="18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42A2AE-DD35-D1A9-7BAF-174663D3DC47}"/>
              </a:ext>
            </a:extLst>
          </p:cNvPr>
          <p:cNvSpPr txBox="1"/>
          <p:nvPr/>
        </p:nvSpPr>
        <p:spPr>
          <a:xfrm>
            <a:off x="12302218" y="5658889"/>
            <a:ext cx="2813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]-</a:t>
            </a:r>
            <a:r>
              <a:rPr lang="en-US" altLang="ko-KR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Costom</a:t>
            </a:r>
            <a:r>
              <a:rPr lang="en-US" altLang="ko-KR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Exception</a:t>
            </a:r>
            <a:endParaRPr lang="en-US" altLang="ko-KR" sz="18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3988DC-2A82-BDF7-0ABD-61D202CB1FAC}"/>
              </a:ext>
            </a:extLst>
          </p:cNvPr>
          <p:cNvSpPr txBox="1"/>
          <p:nvPr/>
        </p:nvSpPr>
        <p:spPr>
          <a:xfrm>
            <a:off x="1282700" y="420197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담당 기능에 따른 클래스 분리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F9F2B9-0863-39B8-77DE-6999850836DA}"/>
              </a:ext>
            </a:extLst>
          </p:cNvPr>
          <p:cNvSpPr txBox="1"/>
          <p:nvPr/>
        </p:nvSpPr>
        <p:spPr>
          <a:xfrm>
            <a:off x="12932364" y="4369824"/>
            <a:ext cx="38280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클래스마다 </a:t>
            </a:r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명확한 책임(SRP)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을 갖도록 분리하여 유지보수성과 재사용성 강화</a:t>
            </a:r>
          </a:p>
        </p:txBody>
      </p:sp>
    </p:spTree>
    <p:extLst>
      <p:ext uri="{BB962C8B-B14F-4D97-AF65-F5344CB8AC3E}">
        <p14:creationId xmlns:p14="http://schemas.microsoft.com/office/powerpoint/2010/main" val="3191141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CF1831-BA5E-B7E9-42F1-608416037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E36366-F632-ADE5-107D-BBBCC3D94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2FA0FCB-BA9A-FB76-4387-D758DDFF7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FAFADC5-3A49-8A1C-5B97-0C20747E4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5B2E3EC-831A-F486-9705-9335884D3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673F5A64-A6D2-306A-1C87-B7E7161442BA}"/>
              </a:ext>
            </a:extLst>
          </p:cNvPr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AA92D33-1FB3-7490-06A5-7BBE85603AF0}"/>
              </a:ext>
            </a:extLst>
          </p:cNvPr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40110CC-0C20-C67D-26B0-FF772DCE5038}"/>
              </a:ext>
            </a:extLst>
          </p:cNvPr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05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3E7069D-D856-F5D3-75DB-7D3B897EB6BE}"/>
              </a:ext>
            </a:extLst>
          </p:cNvPr>
          <p:cNvSpPr txBox="1"/>
          <p:nvPr/>
        </p:nvSpPr>
        <p:spPr>
          <a:xfrm>
            <a:off x="6388100" y="1612900"/>
            <a:ext cx="5511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개발</a:t>
            </a:r>
            <a:r>
              <a:rPr 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원칙</a:t>
            </a:r>
            <a:endParaRPr lang="ko-KR" sz="7200" b="0" i="0" u="none" strike="noStrike" spc="-100" dirty="0">
              <a:solidFill>
                <a:srgbClr val="70E89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C1789AE-568C-CAC6-0B91-0F73F3249AC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6A8BB0A2-66FA-A052-683D-9AAC2C71B5B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5664AFBD-31C7-98B7-A85A-7A5213C7E79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9B38679-32F4-FC93-4BB7-3F1D24B1057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92DA88F-3461-F46B-FD02-27F9322EB5B7}"/>
              </a:ext>
            </a:extLst>
          </p:cNvPr>
          <p:cNvSpPr txBox="1"/>
          <p:nvPr/>
        </p:nvSpPr>
        <p:spPr>
          <a:xfrm>
            <a:off x="1297214" y="5673281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2. 일관된 코딩 컨벤션: </a:t>
            </a:r>
            <a:r>
              <a:rPr lang="ko-KR" altLang="en-US" sz="32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camelCase</a:t>
            </a:r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표기법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CE8C79-345F-3071-04DF-8A87DDBE25EC}"/>
              </a:ext>
            </a:extLst>
          </p:cNvPr>
          <p:cNvSpPr txBox="1"/>
          <p:nvPr/>
        </p:nvSpPr>
        <p:spPr>
          <a:xfrm>
            <a:off x="1297214" y="7144583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시스템 안정성 확보</a:t>
            </a:r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예외 처리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AD50D-A1CF-E33D-618D-C4FA4B059414}"/>
              </a:ext>
            </a:extLst>
          </p:cNvPr>
          <p:cNvSpPr txBox="1"/>
          <p:nvPr/>
        </p:nvSpPr>
        <p:spPr>
          <a:xfrm>
            <a:off x="1282700" y="8615885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4.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코드 간결화</a:t>
            </a:r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공통 기능 모듈화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A61E813-44EE-666B-19A8-2C3AD8C63719}"/>
              </a:ext>
            </a:extLst>
          </p:cNvPr>
          <p:cNvSpPr/>
          <p:nvPr/>
        </p:nvSpPr>
        <p:spPr>
          <a:xfrm>
            <a:off x="7848600" y="3924300"/>
            <a:ext cx="9116786" cy="60452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5EC5C8-CA83-5B95-7FC1-524DFA85C515}"/>
              </a:ext>
            </a:extLst>
          </p:cNvPr>
          <p:cNvSpPr txBox="1"/>
          <p:nvPr/>
        </p:nvSpPr>
        <p:spPr>
          <a:xfrm>
            <a:off x="1282700" y="420197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명확한 클래스 기능 분담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C63F43-39F2-95BE-54D7-E5C0E873AD9E}"/>
              </a:ext>
            </a:extLst>
          </p:cNvPr>
          <p:cNvSpPr txBox="1"/>
          <p:nvPr/>
        </p:nvSpPr>
        <p:spPr>
          <a:xfrm>
            <a:off x="7958818" y="4310342"/>
            <a:ext cx="9144000" cy="394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2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ko-KR" altLang="en-US" sz="24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변수명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및 </a:t>
            </a:r>
            <a:r>
              <a:rPr lang="ko-KR" altLang="en-US" sz="24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메서드명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모두 </a:t>
            </a:r>
            <a:r>
              <a:rPr lang="ko-KR" altLang="en-US" sz="24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camelCase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적용</a:t>
            </a:r>
          </a:p>
          <a:p>
            <a:pPr>
              <a:lnSpc>
                <a:spcPct val="132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 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ex)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‘</a:t>
            </a:r>
            <a:r>
              <a:rPr lang="ko-KR" altLang="en-US" sz="24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findEmpInfoByEmpName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()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‘</a:t>
            </a:r>
            <a:r>
              <a:rPr lang="ko-KR" altLang="en-US" sz="24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executeQuery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()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‘</a:t>
            </a:r>
            <a:r>
              <a:rPr lang="ko-KR" altLang="en-US" sz="24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hireDate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’’</a:t>
            </a:r>
          </a:p>
          <a:p>
            <a:pPr>
              <a:lnSpc>
                <a:spcPct val="132000"/>
              </a:lnSpc>
            </a:pPr>
            <a:endParaRPr lang="ko-KR" altLang="en-US" sz="24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>
              <a:lnSpc>
                <a:spcPct val="132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변수명은 해당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변수의 역할을 명확히 표현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하고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메서드명은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동작이나 목적이   </a:t>
            </a:r>
            <a:endParaRPr lang="en-US" altLang="ko-KR" sz="2400" dirty="0">
              <a:solidFill>
                <a:schemeClr val="accent2">
                  <a:lumMod val="40000"/>
                  <a:lumOff val="6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>
              <a:lnSpc>
                <a:spcPct val="132000"/>
              </a:lnSpc>
            </a:pPr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 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드러나도록 작성</a:t>
            </a:r>
            <a:endParaRPr lang="en-US" altLang="ko-KR" sz="2400" dirty="0">
              <a:solidFill>
                <a:schemeClr val="accent2">
                  <a:lumMod val="40000"/>
                  <a:lumOff val="6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>
              <a:lnSpc>
                <a:spcPct val="132000"/>
              </a:lnSpc>
            </a:pPr>
            <a:endParaRPr lang="ko-KR" altLang="en-US" sz="24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>
              <a:lnSpc>
                <a:spcPct val="132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camelCase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를 사용하면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코드의 가독성이 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높아지고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협업 시 명명 규칙으로 인한 </a:t>
            </a:r>
            <a:endParaRPr lang="en-US" altLang="ko-KR" sz="24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>
              <a:lnSpc>
                <a:spcPct val="132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  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혼선을 줄일 수 있음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FD66C7A-A70E-EC7C-8F11-5556EE85D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80" b="94922" l="5029" r="95690">
                        <a14:foregroundMark x1="78879" y1="9180" x2="76868" y2="14453"/>
                        <a14:foregroundMark x1="92385" y1="21289" x2="91236" y2="26758"/>
                        <a14:foregroundMark x1="95977" y1="21289" x2="95402" y2="26758"/>
                        <a14:foregroundMark x1="52730" y1="79492" x2="51149" y2="90039"/>
                        <a14:foregroundMark x1="56322" y1="85352" x2="53592" y2="94531"/>
                        <a14:foregroundMark x1="53592" y1="94531" x2="52874" y2="94922"/>
                        <a14:foregroundMark x1="14799" y1="82422" x2="12931" y2="89648"/>
                        <a14:foregroundMark x1="5029" y1="58789" x2="5029" y2="58789"/>
                        <a14:foregroundMark x1="11207" y1="94531" x2="11207" y2="94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8550" y="8153407"/>
            <a:ext cx="2578100" cy="189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289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BC426E-21FD-D7CB-1AB1-3CDBD8EF1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9B1603F-8632-275A-B10E-B448686B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F59A56E-FB0D-3F46-7425-F43629829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0499616-0F14-0A59-FFAD-E3FB0D2F1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618F2E5-283B-A64F-9488-095045C53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2204D78F-047E-CF45-1364-686CAA9B57EA}"/>
              </a:ext>
            </a:extLst>
          </p:cNvPr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D424D31-55F7-C95C-92C0-96172706259F}"/>
              </a:ext>
            </a:extLst>
          </p:cNvPr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6DF6CA6-66E9-D1B6-AD41-2A0B437F0924}"/>
              </a:ext>
            </a:extLst>
          </p:cNvPr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05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1AC7B88-1B42-8B16-EC1D-7918FDC83B4A}"/>
              </a:ext>
            </a:extLst>
          </p:cNvPr>
          <p:cNvSpPr txBox="1"/>
          <p:nvPr/>
        </p:nvSpPr>
        <p:spPr>
          <a:xfrm>
            <a:off x="6388100" y="1612900"/>
            <a:ext cx="5511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개발</a:t>
            </a:r>
            <a:r>
              <a:rPr 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원칙</a:t>
            </a:r>
            <a:endParaRPr lang="ko-KR" sz="7200" b="0" i="0" u="none" strike="noStrike" spc="-100" dirty="0">
              <a:solidFill>
                <a:srgbClr val="70E89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FC6E34E-3C62-BA10-F6CB-D1BEBB21C0E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92CB4F30-6422-791F-79B8-7DDC462070D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8A99B6E7-F2F9-4581-EE90-3004DE604E4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E6084FF1-43F3-32BE-93C9-32823234F65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BE16999-8BF6-67F7-522E-60C28EB863BE}"/>
              </a:ext>
            </a:extLst>
          </p:cNvPr>
          <p:cNvSpPr txBox="1"/>
          <p:nvPr/>
        </p:nvSpPr>
        <p:spPr>
          <a:xfrm>
            <a:off x="1297214" y="5673281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2. 일관된 코딩 컨벤션: </a:t>
            </a:r>
            <a:r>
              <a:rPr lang="ko-KR" altLang="en-US" sz="3200" dirty="0" err="1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camelCase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 표기법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507774-FE14-E8FA-7E9D-2F353F501DCC}"/>
              </a:ext>
            </a:extLst>
          </p:cNvPr>
          <p:cNvSpPr txBox="1"/>
          <p:nvPr/>
        </p:nvSpPr>
        <p:spPr>
          <a:xfrm>
            <a:off x="1297214" y="7144583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시스템 안정성 확보</a:t>
            </a:r>
            <a:r>
              <a:rPr lang="en-US" altLang="ko-KR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예외 처리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8B1A94-B624-0C79-C6D0-E649F513344B}"/>
              </a:ext>
            </a:extLst>
          </p:cNvPr>
          <p:cNvSpPr txBox="1"/>
          <p:nvPr/>
        </p:nvSpPr>
        <p:spPr>
          <a:xfrm>
            <a:off x="1282700" y="8615885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4.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코드 간결화</a:t>
            </a:r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공통 기능 모듈화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09EA0A-884E-A8BE-3239-6A53D2B0F9AA}"/>
              </a:ext>
            </a:extLst>
          </p:cNvPr>
          <p:cNvSpPr/>
          <p:nvPr/>
        </p:nvSpPr>
        <p:spPr>
          <a:xfrm>
            <a:off x="7848600" y="3924300"/>
            <a:ext cx="9116786" cy="60452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89A385-D3F5-3D74-E943-3493270D1EAA}"/>
              </a:ext>
            </a:extLst>
          </p:cNvPr>
          <p:cNvSpPr txBox="1"/>
          <p:nvPr/>
        </p:nvSpPr>
        <p:spPr>
          <a:xfrm>
            <a:off x="1282700" y="420197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명확한 클래스 기능 분담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FC2C4D-CE4C-0707-811C-B088582DCF30}"/>
              </a:ext>
            </a:extLst>
          </p:cNvPr>
          <p:cNvSpPr txBox="1"/>
          <p:nvPr/>
        </p:nvSpPr>
        <p:spPr>
          <a:xfrm>
            <a:off x="7958818" y="4338126"/>
            <a:ext cx="9144000" cy="394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2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주요 기능에 </a:t>
            </a:r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try-catch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구문을 적용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하여 프로그램의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비정상 종료를 최소화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하고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>
              <a:lnSpc>
                <a:spcPct val="132000"/>
              </a:lnSpc>
            </a:pPr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 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해당 오류에 대한 원인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을 화면에 출력</a:t>
            </a:r>
            <a:endParaRPr lang="en-US" altLang="ko-KR" sz="24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>
              <a:lnSpc>
                <a:spcPct val="132000"/>
              </a:lnSpc>
            </a:pPr>
            <a:endParaRPr lang="en-US" altLang="ko-KR" sz="24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>
              <a:lnSpc>
                <a:spcPct val="132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예외 발생 시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사용자 입장에서 오류 원인을 직관적으로 파악할 수 있도록 하여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>
              <a:lnSpc>
                <a:spcPct val="132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 </a:t>
            </a:r>
            <a:r>
              <a:rPr lang="ko-KR" altLang="en-US" sz="2400" b="1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입력 실수나 시스템 문제 해결이 쉽게 이루어지도록 설계</a:t>
            </a:r>
            <a:endParaRPr lang="en-US" altLang="ko-KR" sz="2400" b="1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>
              <a:lnSpc>
                <a:spcPct val="132000"/>
              </a:lnSpc>
            </a:pPr>
            <a:endParaRPr lang="en-US" altLang="ko-KR" sz="2400" b="1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>
              <a:lnSpc>
                <a:spcPct val="132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en-US" altLang="ko-KR" sz="24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costom</a:t>
            </a:r>
            <a:r>
              <a:rPr lang="en-US" altLang="ko-KR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exception</a:t>
            </a:r>
            <a:r>
              <a:rPr lang="ko-KR" alt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을 정의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하여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오류 원인 추적을 더욱 용이하게 하고</a:t>
            </a:r>
            <a:r>
              <a:rPr lang="en-US" altLang="ko-KR" sz="24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</a:p>
          <a:p>
            <a:pPr>
              <a:lnSpc>
                <a:spcPct val="132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 </a:t>
            </a:r>
            <a:r>
              <a:rPr lang="ko-KR" altLang="en-US" sz="2400" b="1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시스템의 안정성과 유지보수성을 높이고자 함</a:t>
            </a:r>
            <a:r>
              <a:rPr lang="en-US" altLang="ko-KR" sz="2400" b="1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endParaRPr lang="en-US" altLang="ko-KR" sz="24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952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073E8-8837-3309-2232-DF1139F05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0B9FC7E-4881-C23B-068A-42EA6CE9C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0CF63DE-67C5-AFDC-9E5D-7FD092EDB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C7CA78D-A1CE-779B-8BCD-1FB481ED1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3A3867-6A77-5390-2227-B5788C61F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CB928B9D-DFCA-BDD8-8C1E-8E5D7D426420}"/>
              </a:ext>
            </a:extLst>
          </p:cNvPr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CF83B05-4DF1-228A-585D-1E38CD31C969}"/>
              </a:ext>
            </a:extLst>
          </p:cNvPr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ED53847-528A-726D-30FF-9EA7B4FA3D2A}"/>
              </a:ext>
            </a:extLst>
          </p:cNvPr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05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2FC06C2-8D12-9A97-C07A-9312EE4995DA}"/>
              </a:ext>
            </a:extLst>
          </p:cNvPr>
          <p:cNvSpPr txBox="1"/>
          <p:nvPr/>
        </p:nvSpPr>
        <p:spPr>
          <a:xfrm>
            <a:off x="6388100" y="1612900"/>
            <a:ext cx="5511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개발</a:t>
            </a:r>
            <a:r>
              <a:rPr 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원칙</a:t>
            </a:r>
            <a:endParaRPr lang="ko-KR" sz="7200" b="0" i="0" u="none" strike="noStrike" spc="-100" dirty="0">
              <a:solidFill>
                <a:srgbClr val="70E89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F134091-4D13-5F04-8509-9A773A8D179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D0DEC35-2FF6-0062-E962-C17D5A37E25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1102D389-C683-DBB4-E674-F368331AE4E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BEF163F-0A52-6B5E-1275-A8FA0D73507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404D4F8-96C8-806F-EE7B-717611CCA662}"/>
              </a:ext>
            </a:extLst>
          </p:cNvPr>
          <p:cNvSpPr txBox="1"/>
          <p:nvPr/>
        </p:nvSpPr>
        <p:spPr>
          <a:xfrm>
            <a:off x="1297214" y="5673281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2. 일관된 코딩 컨벤션: </a:t>
            </a:r>
            <a:r>
              <a:rPr lang="ko-KR" altLang="en-US" sz="3200" dirty="0" err="1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camelCase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 표기법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F75373-5DE3-97CA-43CA-DBA600E5D523}"/>
              </a:ext>
            </a:extLst>
          </p:cNvPr>
          <p:cNvSpPr txBox="1"/>
          <p:nvPr/>
        </p:nvSpPr>
        <p:spPr>
          <a:xfrm>
            <a:off x="1297214" y="7144583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시스템 안정성 확보</a:t>
            </a:r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예외 처리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978416-2D3C-1717-85E4-E405C4F12812}"/>
              </a:ext>
            </a:extLst>
          </p:cNvPr>
          <p:cNvSpPr txBox="1"/>
          <p:nvPr/>
        </p:nvSpPr>
        <p:spPr>
          <a:xfrm>
            <a:off x="1282700" y="8615885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코드 간결화</a:t>
            </a:r>
            <a:r>
              <a:rPr lang="en-US" altLang="ko-KR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공통 기능 모듈화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25B3082-6E28-0D07-E5DF-4C3579ECC56C}"/>
              </a:ext>
            </a:extLst>
          </p:cNvPr>
          <p:cNvSpPr/>
          <p:nvPr/>
        </p:nvSpPr>
        <p:spPr>
          <a:xfrm>
            <a:off x="7848600" y="3924300"/>
            <a:ext cx="9116786" cy="60452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9E0F82-2669-71E0-BF96-7B3D298B44C2}"/>
              </a:ext>
            </a:extLst>
          </p:cNvPr>
          <p:cNvSpPr txBox="1"/>
          <p:nvPr/>
        </p:nvSpPr>
        <p:spPr>
          <a:xfrm>
            <a:off x="1282700" y="420197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3200" dirty="0">
                <a:solidFill>
                  <a:srgbClr val="353535"/>
                </a:solidFill>
                <a:latin typeface="프리젠테이션 6 SemiBold" pitchFamily="2" charset="-127"/>
                <a:ea typeface="프리젠테이션 6 SemiBold" pitchFamily="2" charset="-127"/>
              </a:rPr>
              <a:t>명확한 클래스 기능 분담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38AA1-7B4C-9F7B-61ED-C3A8BE75716F}"/>
              </a:ext>
            </a:extLst>
          </p:cNvPr>
          <p:cNvSpPr txBox="1"/>
          <p:nvPr/>
        </p:nvSpPr>
        <p:spPr>
          <a:xfrm>
            <a:off x="7958818" y="4338126"/>
            <a:ext cx="9144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전체적으로 </a:t>
            </a:r>
            <a:r>
              <a:rPr lang="ko-KR" alt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기능별 클래스를 분리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하고 </a:t>
            </a:r>
            <a:r>
              <a:rPr lang="ko-KR" alt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중복 코드를 </a:t>
            </a:r>
            <a:r>
              <a:rPr lang="ko-KR" altLang="en-US" sz="2000" b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메서드화</a:t>
            </a:r>
            <a:r>
              <a:rPr lang="ko-KR" altLang="en-US" sz="2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함</a:t>
            </a:r>
            <a:r>
              <a:rPr lang="ko-KR" altLang="en-US" sz="20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으로써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</a:t>
            </a:r>
            <a:r>
              <a:rPr lang="en-US" altLang="ko-KR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코드 가독성과 유지보수 </a:t>
            </a:r>
            <a:endParaRPr lang="en-US" altLang="ko-KR" sz="2000" dirty="0">
              <a:solidFill>
                <a:schemeClr val="accent2">
                  <a:lumMod val="40000"/>
                  <a:lumOff val="6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en-US" altLang="ko-KR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 </a:t>
            </a:r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효율성을 높였음</a:t>
            </a:r>
            <a:endParaRPr lang="en-US" altLang="ko-KR" sz="2000" dirty="0">
              <a:solidFill>
                <a:schemeClr val="accent2">
                  <a:lumMod val="40000"/>
                  <a:lumOff val="6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출력 메시지 및 조건문 처리도 </a:t>
            </a:r>
            <a:r>
              <a:rPr lang="ko-KR" alt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하나의 패턴으로 구성</a:t>
            </a:r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함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으로써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각 기능 메서드마다 </a:t>
            </a:r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일관된 결과 처리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가</a:t>
            </a:r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endParaRPr lang="en-US" altLang="ko-KR" sz="2000" dirty="0">
              <a:solidFill>
                <a:schemeClr val="accent2">
                  <a:lumMod val="40000"/>
                  <a:lumOff val="60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가능하도록 구성</a:t>
            </a:r>
            <a:endParaRPr lang="en-US" altLang="ko-KR" sz="20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 ex) SQL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쿼리 실행 및 결과 리스트 생성</a:t>
            </a:r>
            <a:r>
              <a:rPr lang="en-US" altLang="ko-KR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기능을 메서드화</a:t>
            </a:r>
            <a:endParaRPr lang="en-US" altLang="ko-KR" sz="2000" dirty="0">
              <a:solidFill>
                <a:schemeClr val="bg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AF1C2D2-691D-3111-4966-13216E31B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6271675"/>
            <a:ext cx="5638800" cy="363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08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922E06-1BE5-C060-F96F-C0225695D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481F0A6-BDD1-4F2F-73D9-5F5AA2A37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C8EC62-3B8D-F6B0-1304-A85054486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E6B2C76-F545-8597-02A3-CE5FD72BF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F5BAE96-5E8D-B9CD-A265-2BB7096D2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677DBD13-4F49-DF40-7FF3-F2748589A230}"/>
              </a:ext>
            </a:extLst>
          </p:cNvPr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647650F-0899-383D-342D-80D0805A0643}"/>
              </a:ext>
            </a:extLst>
          </p:cNvPr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61A1DCB-A53D-FF8F-6D12-CD962387F892}"/>
              </a:ext>
            </a:extLst>
          </p:cNvPr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1B1B1B"/>
                </a:solidFill>
                <a:latin typeface="Pretendard SemiBold"/>
              </a:rPr>
              <a:t>06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A953609-1FA4-49E7-CB1E-439260E7AD02}"/>
              </a:ext>
            </a:extLst>
          </p:cNvPr>
          <p:cNvSpPr txBox="1"/>
          <p:nvPr/>
        </p:nvSpPr>
        <p:spPr>
          <a:xfrm>
            <a:off x="6388100" y="1612900"/>
            <a:ext cx="5511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 소감</a:t>
            </a:r>
            <a:endParaRPr lang="ko-KR" sz="7200" b="0" i="0" u="none" strike="noStrike" spc="-100" dirty="0">
              <a:solidFill>
                <a:srgbClr val="70E89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91672BB-FF81-917B-6BC3-FBCB77D82D1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597F32E-39E8-C13E-A1E5-A0218268501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AC02E085-1CCF-3ED5-A86E-269BDCAAB9E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17021329-A0DC-48FD-9DEF-4604A4767F0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모서리가 둥근 직사각형 26">
            <a:extLst>
              <a:ext uri="{FF2B5EF4-FFF2-40B4-BE49-F238E27FC236}">
                <a16:creationId xmlns:a16="http://schemas.microsoft.com/office/drawing/2014/main" id="{F96FD074-EEC6-F6DB-4253-6C6AA1B3525D}"/>
              </a:ext>
            </a:extLst>
          </p:cNvPr>
          <p:cNvSpPr/>
          <p:nvPr/>
        </p:nvSpPr>
        <p:spPr>
          <a:xfrm>
            <a:off x="2336800" y="3097212"/>
            <a:ext cx="13493888" cy="1970088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프리젠테이션 6 SemiBold" pitchFamily="2" charset="-127"/>
                <a:ea typeface="프리젠테이션 6 SemiBold" pitchFamily="2" charset="-127"/>
              </a:rPr>
              <a:t>분석</a:t>
            </a:r>
            <a:r>
              <a:rPr lang="en-US" altLang="ko-KR" sz="2000" dirty="0"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2000" dirty="0">
                <a:latin typeface="프리젠테이션 6 SemiBold" pitchFamily="2" charset="-127"/>
                <a:ea typeface="프리젠테이션 6 SemiBold" pitchFamily="2" charset="-127"/>
              </a:rPr>
              <a:t>설계 </a:t>
            </a:r>
          </a:p>
        </p:txBody>
      </p:sp>
      <p:sp>
        <p:nvSpPr>
          <p:cNvPr id="25" name="모서리가 둥근 직사각형 26">
            <a:extLst>
              <a:ext uri="{FF2B5EF4-FFF2-40B4-BE49-F238E27FC236}">
                <a16:creationId xmlns:a16="http://schemas.microsoft.com/office/drawing/2014/main" id="{CE1666B3-F4C6-EC54-07E8-B9DC7F8A9C2C}"/>
              </a:ext>
            </a:extLst>
          </p:cNvPr>
          <p:cNvSpPr/>
          <p:nvPr/>
        </p:nvSpPr>
        <p:spPr>
          <a:xfrm>
            <a:off x="2476500" y="3177278"/>
            <a:ext cx="3390900" cy="1812901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 w="19050">
            <a:solidFill>
              <a:srgbClr val="74E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spc="300" dirty="0">
                <a:latin typeface="프리젠테이션 6 SemiBold" pitchFamily="2" charset="-127"/>
                <a:ea typeface="프리젠테이션 6 SemiBold" pitchFamily="2" charset="-127"/>
              </a:rPr>
              <a:t>고영준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18EF234-1DFA-44EA-EB80-D473D7C5C3C9}"/>
              </a:ext>
            </a:extLst>
          </p:cNvPr>
          <p:cNvSpPr/>
          <p:nvPr/>
        </p:nvSpPr>
        <p:spPr>
          <a:xfrm>
            <a:off x="2336800" y="5448300"/>
            <a:ext cx="13493888" cy="1970088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프리젠테이션 6 SemiBold" pitchFamily="2" charset="-127"/>
                <a:ea typeface="프리젠테이션 6 SemiBold" pitchFamily="2" charset="-127"/>
              </a:rPr>
              <a:t>분석</a:t>
            </a:r>
            <a:r>
              <a:rPr lang="en-US" altLang="ko-KR" sz="2000" dirty="0"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2000" dirty="0">
                <a:latin typeface="프리젠테이션 6 SemiBold" pitchFamily="2" charset="-127"/>
                <a:ea typeface="프리젠테이션 6 SemiBold" pitchFamily="2" charset="-127"/>
              </a:rPr>
              <a:t>설계 </a:t>
            </a:r>
          </a:p>
        </p:txBody>
      </p:sp>
      <p:sp>
        <p:nvSpPr>
          <p:cNvPr id="28" name="모서리가 둥근 직사각형 26">
            <a:extLst>
              <a:ext uri="{FF2B5EF4-FFF2-40B4-BE49-F238E27FC236}">
                <a16:creationId xmlns:a16="http://schemas.microsoft.com/office/drawing/2014/main" id="{F8E7A2B2-A77F-7F0D-62BB-AF3211B3F9C1}"/>
              </a:ext>
            </a:extLst>
          </p:cNvPr>
          <p:cNvSpPr/>
          <p:nvPr/>
        </p:nvSpPr>
        <p:spPr>
          <a:xfrm>
            <a:off x="2476500" y="5528366"/>
            <a:ext cx="3390900" cy="1812901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 w="19050">
            <a:solidFill>
              <a:srgbClr val="74E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spc="300" dirty="0" err="1">
                <a:latin typeface="프리젠테이션 6 SemiBold" pitchFamily="2" charset="-127"/>
                <a:ea typeface="프리젠테이션 6 SemiBold" pitchFamily="2" charset="-127"/>
              </a:rPr>
              <a:t>김준하</a:t>
            </a:r>
            <a:endParaRPr lang="ko-KR" altLang="en-US" sz="3600" spc="3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9" name="모서리가 둥근 직사각형 26">
            <a:extLst>
              <a:ext uri="{FF2B5EF4-FFF2-40B4-BE49-F238E27FC236}">
                <a16:creationId xmlns:a16="http://schemas.microsoft.com/office/drawing/2014/main" id="{3D6B2890-6952-7491-2EB9-5F81F6A576B5}"/>
              </a:ext>
            </a:extLst>
          </p:cNvPr>
          <p:cNvSpPr/>
          <p:nvPr/>
        </p:nvSpPr>
        <p:spPr>
          <a:xfrm>
            <a:off x="2336800" y="7844251"/>
            <a:ext cx="13493888" cy="1970088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프리젠테이션 6 SemiBold" pitchFamily="2" charset="-127"/>
                <a:ea typeface="프리젠테이션 6 SemiBold" pitchFamily="2" charset="-127"/>
              </a:rPr>
              <a:t>분석</a:t>
            </a:r>
            <a:r>
              <a:rPr lang="en-US" altLang="ko-KR" sz="2000" dirty="0"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2000" dirty="0">
                <a:latin typeface="프리젠테이션 6 SemiBold" pitchFamily="2" charset="-127"/>
                <a:ea typeface="프리젠테이션 6 SemiBold" pitchFamily="2" charset="-127"/>
              </a:rPr>
              <a:t>설계 </a:t>
            </a:r>
          </a:p>
        </p:txBody>
      </p:sp>
      <p:sp>
        <p:nvSpPr>
          <p:cNvPr id="30" name="모서리가 둥근 직사각형 26">
            <a:extLst>
              <a:ext uri="{FF2B5EF4-FFF2-40B4-BE49-F238E27FC236}">
                <a16:creationId xmlns:a16="http://schemas.microsoft.com/office/drawing/2014/main" id="{46F90BFD-EE41-1B0F-4198-9C7AA198AF29}"/>
              </a:ext>
            </a:extLst>
          </p:cNvPr>
          <p:cNvSpPr/>
          <p:nvPr/>
        </p:nvSpPr>
        <p:spPr>
          <a:xfrm>
            <a:off x="2476500" y="7924317"/>
            <a:ext cx="3390900" cy="1812901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 w="19050">
            <a:solidFill>
              <a:srgbClr val="74E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spc="300" dirty="0">
                <a:latin typeface="프리젠테이션 6 SemiBold" pitchFamily="2" charset="-127"/>
                <a:ea typeface="프리젠테이션 6 SemiBold" pitchFamily="2" charset="-127"/>
              </a:rPr>
              <a:t>박민호</a:t>
            </a:r>
          </a:p>
        </p:txBody>
      </p:sp>
    </p:spTree>
    <p:extLst>
      <p:ext uri="{BB962C8B-B14F-4D97-AF65-F5344CB8AC3E}">
        <p14:creationId xmlns:p14="http://schemas.microsoft.com/office/powerpoint/2010/main" val="131016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00" y="3644900"/>
            <a:ext cx="812800" cy="73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200" y="5905500"/>
            <a:ext cx="4927600" cy="749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400800" y="6007100"/>
            <a:ext cx="5499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1B1B1B"/>
                </a:solidFill>
                <a:ea typeface="Pretendard Regular"/>
              </a:rPr>
              <a:t>자유롭게</a:t>
            </a:r>
            <a:r>
              <a:rPr lang="en-US" sz="3000" b="0" i="0" u="none" strike="noStrike">
                <a:solidFill>
                  <a:srgbClr val="1B1B1B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1B1B1B"/>
                </a:solidFill>
                <a:ea typeface="Pretendard Regular"/>
              </a:rPr>
              <a:t>질문해주세요</a:t>
            </a:r>
            <a:r>
              <a:rPr lang="en-US" sz="3000" b="0" i="0" u="none" strike="noStrike">
                <a:solidFill>
                  <a:srgbClr val="1B1B1B"/>
                </a:solidFill>
                <a:latin typeface="Pretendard Regular"/>
              </a:rPr>
              <a:t>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66000" y="4343400"/>
            <a:ext cx="35433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b="0" i="0" u="none" strike="noStrike" spc="-100">
                <a:solidFill>
                  <a:srgbClr val="FFFFFF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70E89F"/>
                </a:solidFill>
                <a:latin typeface="Pretendard SemiBold"/>
              </a:rPr>
              <a:t>CONTENTS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4775200"/>
            <a:ext cx="5588000" cy="57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5524500"/>
            <a:ext cx="55880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6248400"/>
            <a:ext cx="55880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6972300"/>
            <a:ext cx="5588000" cy="57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7696200"/>
            <a:ext cx="5588000" cy="57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8407400"/>
            <a:ext cx="5588000" cy="571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442700" y="47879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</a:t>
            </a:r>
            <a:r>
              <a:rPr lang="en-US" sz="30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개요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42700" y="55372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</a:t>
            </a:r>
            <a:r>
              <a:rPr lang="en-US" sz="30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기능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42700" y="62611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기술</a:t>
            </a:r>
            <a:r>
              <a:rPr lang="en-US" sz="30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스택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42700" y="69723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팀원</a:t>
            </a:r>
            <a:r>
              <a:rPr lang="en-US" sz="30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분담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42700" y="77089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개발</a:t>
            </a:r>
            <a:r>
              <a:rPr lang="en-US" sz="30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일정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42700" y="84201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Q&amp;A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06600" y="2298700"/>
            <a:ext cx="6362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 </a:t>
            </a:r>
            <a:r>
              <a:rPr lang="ko-KR" alt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발표</a:t>
            </a:r>
            <a:r>
              <a:rPr 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순서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4813300"/>
            <a:ext cx="1028700" cy="508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617200" y="48387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5549900"/>
            <a:ext cx="1028700" cy="508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617200" y="55626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6273800"/>
            <a:ext cx="1028700" cy="508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617200" y="62992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6997700"/>
            <a:ext cx="1028700" cy="5080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0617200" y="70231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04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7721600"/>
            <a:ext cx="1028700" cy="5080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617200" y="77470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05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8445500"/>
            <a:ext cx="1028700" cy="5080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0617200" y="84709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06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28700" y="444500"/>
            <a:ext cx="3289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6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조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.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처음이니까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천천히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049500" y="482600"/>
            <a:ext cx="222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Team Project</a:t>
            </a:r>
          </a:p>
        </p:txBody>
      </p:sp>
      <p:pic>
        <p:nvPicPr>
          <p:cNvPr id="41" name="Picture 6">
            <a:extLst>
              <a:ext uri="{FF2B5EF4-FFF2-40B4-BE49-F238E27FC236}">
                <a16:creationId xmlns:a16="http://schemas.microsoft.com/office/drawing/2014/main" id="{A95C6875-6266-BAB5-6B3E-5986C68EE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4064000"/>
            <a:ext cx="5588000" cy="571500"/>
          </a:xfrm>
          <a:prstGeom prst="rect">
            <a:avLst/>
          </a:prstGeom>
        </p:spPr>
      </p:pic>
      <p:pic>
        <p:nvPicPr>
          <p:cNvPr id="42" name="Picture 20">
            <a:extLst>
              <a:ext uri="{FF2B5EF4-FFF2-40B4-BE49-F238E27FC236}">
                <a16:creationId xmlns:a16="http://schemas.microsoft.com/office/drawing/2014/main" id="{0FE0B264-0F0F-BBCA-BE2D-80AEFCEA6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0" y="4102100"/>
            <a:ext cx="1028700" cy="508000"/>
          </a:xfrm>
          <a:prstGeom prst="rect">
            <a:avLst/>
          </a:prstGeom>
        </p:spPr>
      </p:pic>
      <p:sp>
        <p:nvSpPr>
          <p:cNvPr id="43" name="TextBox 21">
            <a:extLst>
              <a:ext uri="{FF2B5EF4-FFF2-40B4-BE49-F238E27FC236}">
                <a16:creationId xmlns:a16="http://schemas.microsoft.com/office/drawing/2014/main" id="{578F8815-66C5-C1A4-9E77-766F86B0DF6B}"/>
              </a:ext>
            </a:extLst>
          </p:cNvPr>
          <p:cNvSpPr txBox="1"/>
          <p:nvPr/>
        </p:nvSpPr>
        <p:spPr>
          <a:xfrm>
            <a:off x="10617200" y="41275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49900" y="1803400"/>
            <a:ext cx="71882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</a:t>
            </a:r>
            <a:r>
              <a:rPr 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개요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5905500"/>
            <a:ext cx="13614400" cy="1003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908800" y="6121400"/>
            <a:ext cx="9080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07.17 ~ 07.21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5981700"/>
            <a:ext cx="4533900" cy="850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74900" y="6121400"/>
            <a:ext cx="461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개발</a:t>
            </a:r>
            <a:r>
              <a:rPr lang="en-US" sz="3000" b="0" i="0" u="none" strike="noStrike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3000" b="0" i="0" u="none" strike="noStrike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일정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4203700"/>
            <a:ext cx="13614400" cy="1003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4279900"/>
            <a:ext cx="4533900" cy="850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374900" y="4432300"/>
            <a:ext cx="461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</a:t>
            </a:r>
            <a:r>
              <a:rPr lang="en-US" sz="3000" b="0" i="0" u="none" strike="noStrike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명</a:t>
            </a:r>
            <a:r>
              <a:rPr lang="en-US" sz="3000" b="0" i="0" u="none" strike="noStrike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08800" y="4432300"/>
            <a:ext cx="9067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Java &amp; SQL </a:t>
            </a:r>
            <a:r>
              <a:rPr lang="ko-KR" sz="30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7594600"/>
            <a:ext cx="13614400" cy="1003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7683500"/>
            <a:ext cx="4533900" cy="850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374900" y="7823200"/>
            <a:ext cx="461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특징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21500" y="7924800"/>
            <a:ext cx="9042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JDBC</a:t>
            </a:r>
            <a:r>
              <a:rPr lang="ko-KR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를</a:t>
            </a:r>
            <a:r>
              <a:rPr lang="en-US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이용한</a:t>
            </a:r>
            <a:r>
              <a:rPr lang="en-US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데이터베이스와</a:t>
            </a:r>
            <a:r>
              <a:rPr lang="en-US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Java</a:t>
            </a:r>
            <a:r>
              <a:rPr lang="ko-KR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의</a:t>
            </a:r>
            <a:r>
              <a:rPr lang="en-US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결합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49900" y="2019300"/>
            <a:ext cx="7188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브레인스토밍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790700"/>
            <a:ext cx="1622425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프로젝트</a:t>
            </a:r>
            <a:r>
              <a:rPr 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 </a:t>
            </a:r>
            <a:r>
              <a:rPr lang="ko-KR" alt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주요 </a:t>
            </a: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기능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3873500"/>
            <a:ext cx="13614400" cy="2387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604500" y="5054600"/>
            <a:ext cx="1905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298700" y="4787900"/>
            <a:ext cx="4343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게시판</a:t>
            </a:r>
            <a:r>
              <a:rPr lang="en-US" sz="3000" b="0" i="0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기능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85000" y="4660900"/>
            <a:ext cx="4597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여러</a:t>
            </a:r>
            <a:r>
              <a:rPr lang="en-US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매개변수로</a:t>
            </a:r>
            <a:r>
              <a:rPr lang="en-US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직원</a:t>
            </a:r>
            <a:r>
              <a:rPr lang="en-US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정보</a:t>
            </a:r>
            <a:r>
              <a:rPr lang="en-US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조회</a:t>
            </a:r>
            <a:r>
              <a:rPr lang="en-US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검색</a:t>
            </a:r>
            <a:r>
              <a:rPr lang="en-US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기능</a:t>
            </a:r>
            <a:endParaRPr lang="en-US" altLang="ko-KR" sz="24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518900" y="4660900"/>
            <a:ext cx="4470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다이얼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시스템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활용</a:t>
            </a:r>
          </a:p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서비스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선택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기능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500" y="3975100"/>
            <a:ext cx="4533900" cy="2197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438400" y="4787900"/>
            <a:ext cx="461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검색</a:t>
            </a:r>
            <a:r>
              <a:rPr lang="en-US" sz="3000" b="0" i="0" u="none" strike="noStrike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기능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6667500"/>
            <a:ext cx="13614400" cy="2387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604500" y="7848600"/>
            <a:ext cx="1905000" cy="12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298700" y="7581900"/>
            <a:ext cx="4343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게시판</a:t>
            </a:r>
            <a:r>
              <a:rPr lang="en-US" sz="3000" b="0" i="0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기능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85000" y="7442200"/>
            <a:ext cx="4597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여러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기준의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 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연봉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통계정보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출력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및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정렬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기능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518900" y="7442200"/>
            <a:ext cx="4470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다이얼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시스템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활용</a:t>
            </a:r>
          </a:p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서비스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선택</a:t>
            </a:r>
            <a:r>
              <a:rPr lang="en-US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기능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500" y="6756400"/>
            <a:ext cx="4533900" cy="21971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438400" y="7581900"/>
            <a:ext cx="461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통계</a:t>
            </a:r>
            <a:r>
              <a:rPr lang="en-US" sz="3000" b="0" i="0" u="none" strike="noStrike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출력</a:t>
            </a:r>
            <a:r>
              <a:rPr lang="en-US" sz="3000" b="0" i="0" u="none" strike="noStrike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3000" b="0" i="0" u="none" strike="noStrike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기능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0" y="3492500"/>
            <a:ext cx="1905000" cy="190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0" y="3505200"/>
            <a:ext cx="1905000" cy="1905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3505200"/>
            <a:ext cx="19050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6794500"/>
            <a:ext cx="4140200" cy="2501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900" y="6794500"/>
            <a:ext cx="4140200" cy="250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800" y="6794500"/>
            <a:ext cx="4140200" cy="2514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33600" y="4216400"/>
            <a:ext cx="4216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JAVA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46300" y="7315200"/>
            <a:ext cx="41910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사용한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기술명을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입력해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해당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페이지는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기술에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대한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설명을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적는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페이지입니다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. 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개발에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사용된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기술을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설명해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35800" y="4178300"/>
            <a:ext cx="4216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FFFFFF"/>
                </a:solidFill>
                <a:ea typeface="Pretendard Regular"/>
              </a:rPr>
              <a:t>배포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48500" y="7315200"/>
            <a:ext cx="41910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사용한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기술명을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입력해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프로그램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기술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스펙을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설명해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개발에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사용된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기술을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설명해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390900" y="5943600"/>
            <a:ext cx="17018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4800" y="6667500"/>
            <a:ext cx="241300" cy="241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4800" y="4978400"/>
            <a:ext cx="241300" cy="241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305800" y="5943600"/>
            <a:ext cx="17018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9700" y="6667500"/>
            <a:ext cx="241300" cy="241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9700" y="4978400"/>
            <a:ext cx="241300" cy="241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3208000" y="5943600"/>
            <a:ext cx="1701800" cy="12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44600" y="6667500"/>
            <a:ext cx="241300" cy="241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44600" y="4978400"/>
            <a:ext cx="241300" cy="2413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1950700" y="4178300"/>
            <a:ext cx="4216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SQL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963400" y="7315200"/>
            <a:ext cx="4191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사용한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기술명을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입력해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데이터를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위한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기술을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설명해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주세요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426200" y="1701800"/>
            <a:ext cx="54356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기술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스택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166" y="5676900"/>
            <a:ext cx="5068933" cy="401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5676900"/>
            <a:ext cx="9739266" cy="402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5471706" y="7683500"/>
            <a:ext cx="23876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01752" y="6159500"/>
            <a:ext cx="3771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 err="1">
                <a:solidFill>
                  <a:srgbClr val="FFFFFF"/>
                </a:solidFill>
                <a:ea typeface="Pretendard Regular"/>
              </a:rPr>
              <a:t>고영준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086235" y="6159500"/>
            <a:ext cx="3784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 err="1">
                <a:solidFill>
                  <a:srgbClr val="FFFFFF"/>
                </a:solidFill>
                <a:ea typeface="Pretendard Regular"/>
              </a:rPr>
              <a:t>김준하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414452" y="8013700"/>
            <a:ext cx="37338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 dirty="0" err="1">
                <a:solidFill>
                  <a:srgbClr val="FFFFFF"/>
                </a:solidFill>
                <a:ea typeface="Pretendard Regular"/>
              </a:rPr>
              <a:t>프로토타입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회원가입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/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로그인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실시간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채팅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98935" y="8013700"/>
            <a:ext cx="37592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게시판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글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작성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게시판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글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열람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게시판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글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수정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게시판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글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삭제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27682" y="6159500"/>
            <a:ext cx="3771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FFFFF"/>
                </a:solidFill>
                <a:ea typeface="Pretendard Regular"/>
              </a:rPr>
              <a:t>박민호</a:t>
            </a: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140382" y="8013700"/>
            <a:ext cx="3733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데이터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베이스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생성</a:t>
            </a:r>
          </a:p>
          <a:p>
            <a:pPr lvl="0" algn="ctr">
              <a:lnSpc>
                <a:spcPct val="107899"/>
              </a:lnSpc>
            </a:pP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OS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네트워크</a:t>
            </a:r>
            <a:r>
              <a:rPr lang="en-US" sz="19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FFFFFF"/>
                </a:solidFill>
                <a:ea typeface="Pretendard Regular"/>
              </a:rPr>
              <a:t>설정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34"/>
          <p:cNvSpPr txBox="1"/>
          <p:nvPr/>
        </p:nvSpPr>
        <p:spPr>
          <a:xfrm>
            <a:off x="6311900" y="1663700"/>
            <a:ext cx="5664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팀원</a:t>
            </a:r>
            <a:r>
              <a:rPr 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분담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1479166" y="3743688"/>
            <a:ext cx="5119734" cy="909291"/>
          </a:xfrm>
          <a:prstGeom prst="roundRect">
            <a:avLst>
              <a:gd name="adj" fmla="val 21268"/>
            </a:avLst>
          </a:prstGeom>
          <a:solidFill>
            <a:srgbClr val="353535"/>
          </a:solidFill>
          <a:ln w="19050">
            <a:solidFill>
              <a:srgbClr val="74E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SQL</a:t>
            </a:r>
            <a:endParaRPr lang="ko-KR" altLang="en-US" sz="3200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739900" y="3743688"/>
            <a:ext cx="9720216" cy="909291"/>
          </a:xfrm>
          <a:prstGeom prst="roundRect">
            <a:avLst>
              <a:gd name="adj" fmla="val 21268"/>
            </a:avLst>
          </a:prstGeom>
          <a:solidFill>
            <a:srgbClr val="353535"/>
          </a:solidFill>
          <a:ln w="19050">
            <a:solidFill>
              <a:srgbClr val="74E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 Java</a:t>
            </a:r>
            <a:endParaRPr lang="ko-KR" altLang="en-US" sz="3200" dirty="0"/>
          </a:p>
        </p:txBody>
      </p:sp>
      <p:pic>
        <p:nvPicPr>
          <p:cNvPr id="43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136463" y="5156714"/>
            <a:ext cx="1054100" cy="12700"/>
          </a:xfrm>
          <a:prstGeom prst="rect">
            <a:avLst/>
          </a:prstGeom>
        </p:spPr>
      </p:pic>
      <p:pic>
        <p:nvPicPr>
          <p:cNvPr id="44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4856" y="5563114"/>
            <a:ext cx="241300" cy="241300"/>
          </a:xfrm>
          <a:prstGeom prst="rect">
            <a:avLst/>
          </a:prstGeom>
        </p:spPr>
      </p:pic>
      <p:pic>
        <p:nvPicPr>
          <p:cNvPr id="45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4856" y="4547114"/>
            <a:ext cx="241300" cy="241300"/>
          </a:xfrm>
          <a:prstGeom prst="rect">
            <a:avLst/>
          </a:prstGeom>
        </p:spPr>
      </p:pic>
      <p:pic>
        <p:nvPicPr>
          <p:cNvPr id="46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3486582" y="5156714"/>
            <a:ext cx="1054100" cy="12700"/>
          </a:xfrm>
          <a:prstGeom prst="rect">
            <a:avLst/>
          </a:prstGeom>
        </p:spPr>
      </p:pic>
      <p:pic>
        <p:nvPicPr>
          <p:cNvPr id="47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93800" y="5563114"/>
            <a:ext cx="241300" cy="241300"/>
          </a:xfrm>
          <a:prstGeom prst="rect">
            <a:avLst/>
          </a:prstGeom>
        </p:spPr>
      </p:pic>
      <p:pic>
        <p:nvPicPr>
          <p:cNvPr id="48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93800" y="4547114"/>
            <a:ext cx="241300" cy="241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88100" y="1612900"/>
            <a:ext cx="5511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개발</a:t>
            </a:r>
            <a:r>
              <a:rPr 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일정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39525"/>
              </p:ext>
            </p:extLst>
          </p:nvPr>
        </p:nvGraphicFramePr>
        <p:xfrm>
          <a:off x="1041400" y="3359150"/>
          <a:ext cx="16205200" cy="6908800"/>
        </p:xfrm>
        <a:graphic>
          <a:graphicData uri="http://schemas.openxmlformats.org/drawingml/2006/table">
            <a:tbl>
              <a:tblPr/>
              <a:tblGrid>
                <a:gridCol w="32410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41040">
                  <a:extLst>
                    <a:ext uri="{9D8B030D-6E8A-4147-A177-3AD203B41FA5}">
                      <a16:colId xmlns:a16="http://schemas.microsoft.com/office/drawing/2014/main" val="3718391365"/>
                    </a:ext>
                  </a:extLst>
                </a:gridCol>
                <a:gridCol w="32410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4104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41040">
                  <a:extLst>
                    <a:ext uri="{9D8B030D-6E8A-4147-A177-3AD203B41FA5}">
                      <a16:colId xmlns:a16="http://schemas.microsoft.com/office/drawing/2014/main" val="4244336263"/>
                    </a:ext>
                  </a:extLst>
                </a:gridCol>
              </a:tblGrid>
              <a:tr h="914400">
                <a:tc gridSpan="5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800" b="0" i="0" u="none" strike="noStrike" dirty="0">
                          <a:solidFill>
                            <a:srgbClr val="FFFFFF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6</a:t>
                      </a:r>
                      <a:r>
                        <a:rPr lang="ko-KR" altLang="en-US" sz="2800" b="0" i="0" u="none" strike="noStrike" dirty="0">
                          <a:solidFill>
                            <a:srgbClr val="FFFFFF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월 </a:t>
                      </a:r>
                      <a:r>
                        <a:rPr lang="en-US" altLang="ko-KR" sz="2800" b="0" i="0" u="none" strike="noStrike" dirty="0">
                          <a:solidFill>
                            <a:srgbClr val="FFFFFF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17</a:t>
                      </a:r>
                      <a:r>
                        <a:rPr lang="ko-KR" altLang="en-US" sz="2800" b="0" i="0" u="none" strike="noStrike" dirty="0">
                          <a:solidFill>
                            <a:srgbClr val="FFFFFF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일 </a:t>
                      </a:r>
                      <a:r>
                        <a:rPr lang="en-US" altLang="ko-KR" sz="2800" b="0" i="0" u="none" strike="noStrike" dirty="0">
                          <a:solidFill>
                            <a:srgbClr val="FFFFFF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~ 21</a:t>
                      </a:r>
                      <a:r>
                        <a:rPr lang="ko-KR" altLang="en-US" sz="2800" b="0" i="0" u="none" strike="noStrike" dirty="0">
                          <a:solidFill>
                            <a:srgbClr val="FFFFFF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일</a:t>
                      </a:r>
                      <a:endParaRPr lang="en-US" sz="2800" dirty="0"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17</a:t>
                      </a:r>
                      <a:r>
                        <a:rPr lang="ko-KR" altLang="en-US" sz="2000" b="0" i="0" u="none" strike="noStrike" dirty="0">
                          <a:solidFill>
                            <a:srgbClr val="FFFFFF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일</a:t>
                      </a:r>
                      <a:endParaRPr lang="en-US" sz="2000" dirty="0"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18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일</a:t>
                      </a:r>
                      <a:endParaRPr lang="en-US" sz="2000" dirty="0">
                        <a:solidFill>
                          <a:schemeClr val="bg1"/>
                        </a:solidFill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19</a:t>
                      </a:r>
                      <a:r>
                        <a:rPr lang="ko-KR" altLang="en-US" sz="2000" b="0" i="0" u="none" strike="noStrike" dirty="0">
                          <a:solidFill>
                            <a:srgbClr val="FFFFFF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일</a:t>
                      </a:r>
                      <a:endParaRPr lang="en-US" sz="2000" dirty="0"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20</a:t>
                      </a:r>
                      <a:r>
                        <a:rPr lang="ko-KR" altLang="en-US" sz="2000" b="0" i="0" u="none" strike="noStrike" dirty="0">
                          <a:solidFill>
                            <a:srgbClr val="FFFFFF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일</a:t>
                      </a:r>
                      <a:endParaRPr lang="en-US" sz="2000" dirty="0"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21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일</a:t>
                      </a:r>
                      <a:endParaRPr lang="en-US" sz="2000" dirty="0">
                        <a:solidFill>
                          <a:schemeClr val="bg1"/>
                        </a:solidFill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290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1B1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모서리가 둥근 직사각형 26"/>
          <p:cNvSpPr/>
          <p:nvPr/>
        </p:nvSpPr>
        <p:spPr>
          <a:xfrm>
            <a:off x="3124200" y="5258254"/>
            <a:ext cx="3810000" cy="612000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 w="19050">
            <a:solidFill>
              <a:srgbClr val="74E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프리젠테이션 6 SemiBold" pitchFamily="2" charset="-127"/>
                <a:ea typeface="프리젠테이션 6 SemiBold" pitchFamily="2" charset="-127"/>
              </a:rPr>
              <a:t>분석</a:t>
            </a:r>
            <a:r>
              <a:rPr lang="en-US" altLang="ko-KR" sz="2000" dirty="0"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2000" dirty="0">
                <a:latin typeface="프리젠테이션 6 SemiBold" pitchFamily="2" charset="-127"/>
                <a:ea typeface="프리젠테이션 6 SemiBold" pitchFamily="2" charset="-127"/>
              </a:rPr>
              <a:t>설계 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648200" y="6515100"/>
            <a:ext cx="7010400" cy="612000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 w="19050">
            <a:solidFill>
              <a:srgbClr val="74E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프리젠테이션 6 SemiBold" pitchFamily="2" charset="-127"/>
                <a:ea typeface="프리젠테이션 6 SemiBold" pitchFamily="2" charset="-127"/>
              </a:rPr>
              <a:t>세부 기능 개발 및 단위 테스트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1750675" y="8976925"/>
            <a:ext cx="4330700" cy="612000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 w="19050">
            <a:solidFill>
              <a:srgbClr val="74E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프리젠테이션 6 SemiBold" pitchFamily="2" charset="-127"/>
                <a:ea typeface="프리젠테이션 6 SemiBold" pitchFamily="2" charset="-127"/>
              </a:rPr>
              <a:t>전체 시스템 테스트 및 피드백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753600" y="7751989"/>
            <a:ext cx="3238500" cy="612000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 w="19050">
            <a:solidFill>
              <a:srgbClr val="74E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프리젠테이션 6 SemiBold" pitchFamily="2" charset="-127"/>
                <a:ea typeface="프리젠테이션 6 SemiBold" pitchFamily="2" charset="-127"/>
              </a:rPr>
              <a:t>기능 통합 및 최적화</a:t>
            </a:r>
            <a:endParaRPr lang="ko-KR" altLang="en-US" sz="20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874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88100" y="1612900"/>
            <a:ext cx="5511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개발</a:t>
            </a:r>
            <a:r>
              <a:rPr 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7200" b="0" i="0" u="none" strike="noStrike" spc="-100" dirty="0">
                <a:solidFill>
                  <a:srgbClr val="70E89F"/>
                </a:solidFill>
                <a:latin typeface="프리젠테이션 6 SemiBold" pitchFamily="2" charset="-127"/>
                <a:ea typeface="프리젠테이션 6 SemiBold" pitchFamily="2" charset="-127"/>
              </a:rPr>
              <a:t>원칙</a:t>
            </a:r>
            <a:endParaRPr lang="ko-KR" sz="7200" b="0" i="0" u="none" strike="noStrike" spc="-100" dirty="0">
              <a:solidFill>
                <a:srgbClr val="70E89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FFC30C-4EF0-9085-6632-ECF2A4A3EDF0}"/>
              </a:ext>
            </a:extLst>
          </p:cNvPr>
          <p:cNvSpPr txBox="1"/>
          <p:nvPr/>
        </p:nvSpPr>
        <p:spPr>
          <a:xfrm>
            <a:off x="1297214" y="5673281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2. 일관된 코딩 컨벤션: </a:t>
            </a:r>
            <a:r>
              <a:rPr lang="ko-KR" altLang="en-US" sz="3200" dirty="0" err="1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camelCase</a:t>
            </a:r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 표기법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149691-73E9-1F72-A901-A83FBD829264}"/>
              </a:ext>
            </a:extLst>
          </p:cNvPr>
          <p:cNvSpPr txBox="1"/>
          <p:nvPr/>
        </p:nvSpPr>
        <p:spPr>
          <a:xfrm>
            <a:off x="1297214" y="7144583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안정성 확보</a:t>
            </a:r>
            <a:r>
              <a:rPr lang="en-US" altLang="ko-KR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예외 처리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C2BBD-2BBA-603C-05EB-7514FF6BF076}"/>
              </a:ext>
            </a:extLst>
          </p:cNvPr>
          <p:cNvSpPr txBox="1"/>
          <p:nvPr/>
        </p:nvSpPr>
        <p:spPr>
          <a:xfrm>
            <a:off x="1282700" y="8615885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코드 간결화</a:t>
            </a:r>
            <a:r>
              <a:rPr lang="en-US" altLang="ko-KR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공통 기능 모듈화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48B79F-7A4A-5E76-5A34-499080340229}"/>
              </a:ext>
            </a:extLst>
          </p:cNvPr>
          <p:cNvSpPr txBox="1"/>
          <p:nvPr/>
        </p:nvSpPr>
        <p:spPr>
          <a:xfrm>
            <a:off x="1282700" y="4201979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rPr>
              <a:t>명확한 클래스 기능 분담</a:t>
            </a:r>
          </a:p>
        </p:txBody>
      </p:sp>
    </p:spTree>
    <p:extLst>
      <p:ext uri="{BB962C8B-B14F-4D97-AF65-F5344CB8AC3E}">
        <p14:creationId xmlns:p14="http://schemas.microsoft.com/office/powerpoint/2010/main" val="2801013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734</Words>
  <Application>Microsoft Office PowerPoint</Application>
  <PresentationFormat>사용자 지정</PresentationFormat>
  <Paragraphs>192</Paragraphs>
  <Slides>15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Pretendard Regular</vt:lpstr>
      <vt:lpstr>Pretendard Bold</vt:lpstr>
      <vt:lpstr>Arial</vt:lpstr>
      <vt:lpstr>맑은 고딕</vt:lpstr>
      <vt:lpstr>프리젠테이션 6 SemiBold</vt:lpstr>
      <vt:lpstr>Pretendard SemiBold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junha Kim</cp:lastModifiedBy>
  <cp:revision>10</cp:revision>
  <dcterms:created xsi:type="dcterms:W3CDTF">2006-08-16T00:00:00Z</dcterms:created>
  <dcterms:modified xsi:type="dcterms:W3CDTF">2025-07-20T16:56:26Z</dcterms:modified>
</cp:coreProperties>
</file>